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3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2019/7/22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2019/7/22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2019/7/22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2019/7/22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2019/7/22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2019/7/22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2019/7/22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2019/7/22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2019/7/22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2019/7/22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2019/7/22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A040201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A040201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A040201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A040201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A040201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A040201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A040201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A040201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A040201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887310" y="3917347"/>
            <a:ext cx="3573517" cy="165576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kumimoji="1" lang="zh-CN" altLang="en-US" sz="2800" cap="all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+mj-cs"/>
              </a:rPr>
              <a:t>项目单位：</a:t>
            </a:r>
            <a:endParaRPr kumimoji="1" lang="en-US" altLang="zh-CN" sz="2800" cap="all" dirty="0">
              <a:solidFill>
                <a:srgbClr val="002060"/>
              </a:solidFill>
              <a:latin typeface="微软雅黑" panose="020B0703020204020201" charset="-122"/>
              <a:ea typeface="微软雅黑" panose="020B0703020204020201" charset="-122"/>
              <a:cs typeface="+mj-cs"/>
            </a:endParaRPr>
          </a:p>
          <a:p>
            <a:pPr algn="l">
              <a:lnSpc>
                <a:spcPct val="80000"/>
              </a:lnSpc>
              <a:spcBef>
                <a:spcPct val="0"/>
              </a:spcBef>
            </a:pPr>
            <a:endParaRPr kumimoji="1" lang="en-US" altLang="zh-CN" sz="2800" cap="all" dirty="0">
              <a:solidFill>
                <a:srgbClr val="002060"/>
              </a:solidFill>
              <a:latin typeface="微软雅黑" panose="020B0703020204020201" charset="-122"/>
              <a:ea typeface="微软雅黑" panose="020B0703020204020201" charset="-122"/>
              <a:cs typeface="+mj-cs"/>
            </a:endParaRP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kumimoji="1" lang="zh-CN" altLang="en-US" sz="2800" cap="all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+mj-cs"/>
              </a:rPr>
              <a:t>申请人：</a:t>
            </a: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1112520" y="1128646"/>
            <a:ext cx="9966960" cy="30358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600" kern="1200" cap="all" baseline="0">
                <a:blipFill dpi="0" rotWithShape="1">
                  <a:blip r:embed="rId2"/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1" lang="zh-CN" altLang="en-US" sz="4800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</a:rPr>
              <a:t>案例标题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748910" y="220910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85000"/>
            </a:pPr>
            <a:r>
              <a:rPr kumimoji="1" lang="zh-CN" altLang="en-US" sz="2800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</a:rPr>
              <a:t>目录</a:t>
            </a:r>
          </a:p>
        </p:txBody>
      </p:sp>
      <p:sp>
        <p:nvSpPr>
          <p:cNvPr id="5" name="内容占位符 2"/>
          <p:cNvSpPr>
            <a:spLocks noGrp="1"/>
          </p:cNvSpPr>
          <p:nvPr/>
        </p:nvSpPr>
        <p:spPr>
          <a:xfrm>
            <a:off x="2120265" y="1704130"/>
            <a:ext cx="3975735" cy="4050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kumimoji="1" lang="en-US" altLang="zh-CN" sz="2800" cap="all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+mj-cs"/>
              </a:rPr>
              <a:t>1.</a:t>
            </a:r>
            <a:r>
              <a:rPr kumimoji="1" lang="zh-CN" altLang="en-US" sz="2800" cap="all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+mj-cs"/>
              </a:rPr>
              <a:t>案例概况</a:t>
            </a:r>
            <a:endParaRPr kumimoji="1" lang="en-US" altLang="zh-CN" sz="2800" cap="all" dirty="0">
              <a:solidFill>
                <a:srgbClr val="002060"/>
              </a:solidFill>
              <a:latin typeface="微软雅黑" panose="020B0703020204020201" charset="-122"/>
              <a:ea typeface="微软雅黑" panose="020B0703020204020201" charset="-122"/>
              <a:cs typeface="+mj-cs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kumimoji="1" lang="en-US" altLang="zh-CN" sz="2800" cap="all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+mj-cs"/>
              </a:rPr>
              <a:t>2.</a:t>
            </a:r>
            <a:r>
              <a:rPr kumimoji="1" lang="zh-CN" altLang="en-US" sz="2800" cap="all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+mj-cs"/>
              </a:rPr>
              <a:t>问题描述和原因分析</a:t>
            </a:r>
            <a:endParaRPr kumimoji="1" lang="en-US" altLang="zh-CN" sz="2800" cap="all" dirty="0">
              <a:solidFill>
                <a:srgbClr val="002060"/>
              </a:solidFill>
              <a:latin typeface="微软雅黑" panose="020B0703020204020201" charset="-122"/>
              <a:ea typeface="微软雅黑" panose="020B0703020204020201" charset="-122"/>
              <a:cs typeface="+mj-cs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kumimoji="1" lang="en-US" altLang="zh-CN" sz="2800" cap="all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+mj-cs"/>
              </a:rPr>
              <a:t>3.</a:t>
            </a:r>
            <a:r>
              <a:rPr kumimoji="1" lang="zh-CN" altLang="en-US" sz="2800" cap="all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+mj-cs"/>
              </a:rPr>
              <a:t>改善方法与实施过程</a:t>
            </a:r>
            <a:endParaRPr kumimoji="1" lang="en-US" altLang="zh-CN" sz="2800" cap="all" dirty="0">
              <a:solidFill>
                <a:srgbClr val="002060"/>
              </a:solidFill>
              <a:latin typeface="微软雅黑" panose="020B0703020204020201" charset="-122"/>
              <a:ea typeface="微软雅黑" panose="020B0703020204020201" charset="-122"/>
              <a:cs typeface="+mj-cs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kumimoji="1" lang="en-US" altLang="zh-CN" sz="2800" cap="all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+mj-cs"/>
              </a:rPr>
              <a:t>4.</a:t>
            </a:r>
            <a:r>
              <a:rPr kumimoji="1" lang="zh-CN" altLang="en-US" sz="2800" cap="all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+mj-cs"/>
              </a:rPr>
              <a:t>实施效果</a:t>
            </a:r>
            <a:endParaRPr kumimoji="1" lang="en-US" altLang="zh-CN" sz="2800" cap="all" dirty="0">
              <a:solidFill>
                <a:srgbClr val="002060"/>
              </a:solidFill>
              <a:latin typeface="微软雅黑" panose="020B0703020204020201" charset="-122"/>
              <a:ea typeface="微软雅黑" panose="020B0703020204020201" charset="-122"/>
              <a:cs typeface="+mj-cs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kumimoji="1" lang="en-US" altLang="zh-CN" sz="2800" cap="all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+mj-cs"/>
              </a:rPr>
              <a:t>5.</a:t>
            </a:r>
            <a:r>
              <a:rPr kumimoji="1" lang="zh-CN" altLang="en-US" sz="2800" cap="all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+mj-cs"/>
              </a:rPr>
              <a:t>经验总结</a:t>
            </a:r>
            <a:endParaRPr kumimoji="1" lang="en-US" altLang="zh-CN" sz="2800" cap="all" dirty="0">
              <a:solidFill>
                <a:srgbClr val="002060"/>
              </a:solidFill>
              <a:latin typeface="微软雅黑" panose="020B0703020204020201" charset="-122"/>
              <a:ea typeface="微软雅黑" panose="020B0703020204020201" charset="-122"/>
              <a:cs typeface="+mj-cs"/>
            </a:endParaRPr>
          </a:p>
          <a:p>
            <a:endParaRPr kumimoji="1"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1489055" y="6419850"/>
            <a:ext cx="31686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  <a:latin typeface="微软雅黑" panose="020B0703020204020201" charset="-122"/>
                <a:ea typeface="微软雅黑" panose="020B0703020204020201" charset="-122"/>
              </a:rPr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1747520" y="823595"/>
            <a:ext cx="5173980" cy="1609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endParaRPr kumimoji="1" lang="zh-CN" altLang="en-US" sz="4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703020204020201" charset="-122"/>
              <a:ea typeface="微软雅黑" panose="020B0703020204020201" charset="-122"/>
              <a:cs typeface="微软雅黑" panose="020B0703020204020201" charset="-122"/>
            </a:endParaRPr>
          </a:p>
        </p:txBody>
      </p:sp>
      <p:sp>
        <p:nvSpPr>
          <p:cNvPr id="5" name="内容占位符 2"/>
          <p:cNvSpPr>
            <a:spLocks noGrp="1"/>
          </p:cNvSpPr>
          <p:nvPr/>
        </p:nvSpPr>
        <p:spPr>
          <a:xfrm>
            <a:off x="1240067" y="1444932"/>
            <a:ext cx="6871970" cy="4307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kumimoji="1" lang="en-US" altLang="zh-CN" sz="2800" cap="all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+mj-cs"/>
                <a:sym typeface="+mn-ea"/>
              </a:rPr>
              <a:t>1.</a:t>
            </a:r>
            <a:r>
              <a:rPr kumimoji="1" lang="zh-CN" altLang="en-US" sz="2800" cap="all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+mj-cs"/>
                <a:sym typeface="+mn-ea"/>
              </a:rPr>
              <a:t>起始时间</a:t>
            </a:r>
            <a:r>
              <a:rPr kumimoji="1" lang="zh-CN" altLang="en-US" sz="2800" cap="all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+mj-cs"/>
                <a:sym typeface="Wingdings" panose="05000000000000000000"/>
              </a:rPr>
              <a:t>：</a:t>
            </a:r>
            <a:endParaRPr kumimoji="1" lang="en-US" altLang="zh-CN" sz="2800" cap="all" dirty="0">
              <a:solidFill>
                <a:srgbClr val="002060"/>
              </a:solidFill>
              <a:latin typeface="微软雅黑" panose="020B0703020204020201" charset="-122"/>
              <a:ea typeface="微软雅黑" panose="020B0703020204020201" charset="-122"/>
              <a:cs typeface="+mj-cs"/>
              <a:sym typeface="Wingdings" panose="05000000000000000000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kumimoji="1" lang="en-US" altLang="zh-CN" sz="2800" cap="all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+mj-cs"/>
                <a:sym typeface="Wingdings" panose="05000000000000000000"/>
              </a:rPr>
              <a:t>2.</a:t>
            </a:r>
            <a:r>
              <a:rPr kumimoji="1" lang="zh-CN" altLang="en-US" sz="2800" cap="all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+mj-cs"/>
                <a:sym typeface="Wingdings" panose="05000000000000000000"/>
              </a:rPr>
              <a:t>主导科室</a:t>
            </a:r>
            <a:r>
              <a:rPr kumimoji="1" lang="en-US" altLang="zh-CN" sz="2800" cap="all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+mj-cs"/>
                <a:sym typeface="Wingdings" panose="05000000000000000000"/>
              </a:rPr>
              <a:t>/</a:t>
            </a:r>
            <a:r>
              <a:rPr kumimoji="1" lang="zh-CN" altLang="en-US" sz="2800" cap="all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+mj-cs"/>
                <a:sym typeface="Wingdings" panose="05000000000000000000"/>
              </a:rPr>
              <a:t>部门：</a:t>
            </a:r>
            <a:endParaRPr kumimoji="1" lang="en-US" altLang="zh-CN" sz="2800" cap="all" dirty="0">
              <a:solidFill>
                <a:srgbClr val="002060"/>
              </a:solidFill>
              <a:latin typeface="微软雅黑" panose="020B0703020204020201" charset="-122"/>
              <a:ea typeface="微软雅黑" panose="020B0703020204020201" charset="-122"/>
              <a:cs typeface="+mj-cs"/>
              <a:sym typeface="Wingdings" panose="05000000000000000000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kumimoji="1" lang="en-US" altLang="zh-CN" sz="2800" cap="all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+mj-cs"/>
                <a:sym typeface="Wingdings" panose="05000000000000000000"/>
              </a:rPr>
              <a:t>3.</a:t>
            </a:r>
            <a:r>
              <a:rPr kumimoji="1" lang="zh-CN" altLang="en-US" sz="2800" cap="all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+mj-cs"/>
                <a:sym typeface="Wingdings" panose="05000000000000000000"/>
              </a:rPr>
              <a:t>改善目标：</a:t>
            </a:r>
            <a:endParaRPr kumimoji="1" lang="en-US" altLang="zh-CN" sz="2800" cap="all" dirty="0">
              <a:solidFill>
                <a:srgbClr val="002060"/>
              </a:solidFill>
              <a:latin typeface="微软雅黑" panose="020B0703020204020201" charset="-122"/>
              <a:ea typeface="微软雅黑" panose="020B0703020204020201" charset="-122"/>
              <a:cs typeface="+mj-cs"/>
              <a:sym typeface="Wingdings" panose="05000000000000000000"/>
            </a:endParaRPr>
          </a:p>
          <a:p>
            <a:endParaRPr kumimoji="1"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1489055" y="6419850"/>
            <a:ext cx="31686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  <a:latin typeface="微软雅黑" panose="020B0703020204020201" charset="-122"/>
                <a:ea typeface="微软雅黑" panose="020B0703020204020201" charset="-122"/>
              </a:rPr>
              <a:t>2</a:t>
            </a:r>
          </a:p>
        </p:txBody>
      </p:sp>
      <p:sp>
        <p:nvSpPr>
          <p:cNvPr id="14" name="标题 1">
            <a:extLst>
              <a:ext uri="{FF2B5EF4-FFF2-40B4-BE49-F238E27FC236}">
                <a16:creationId xmlns:a16="http://schemas.microsoft.com/office/drawing/2014/main" id="{77212E82-F3A0-43F9-A40C-A2C706004288}"/>
              </a:ext>
            </a:extLst>
          </p:cNvPr>
          <p:cNvSpPr>
            <a:spLocks noGrp="1"/>
          </p:cNvSpPr>
          <p:nvPr/>
        </p:nvSpPr>
        <p:spPr>
          <a:xfrm>
            <a:off x="748910" y="220910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85000"/>
            </a:pPr>
            <a:r>
              <a:rPr kumimoji="1" lang="zh-CN" altLang="en-US" sz="2800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</a:rPr>
              <a:t>案例概况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1747393" y="89357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endParaRPr kumimoji="1" lang="zh-CN" altLang="en-US" sz="4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703020204020201" charset="-122"/>
              <a:ea typeface="微软雅黑" panose="020B0703020204020201" charset="-122"/>
              <a:cs typeface="微软雅黑" panose="020B0703020204020201" charset="-122"/>
            </a:endParaRPr>
          </a:p>
        </p:txBody>
      </p:sp>
      <p:sp>
        <p:nvSpPr>
          <p:cNvPr id="5" name="内容占位符 2"/>
          <p:cNvSpPr>
            <a:spLocks noGrp="1"/>
          </p:cNvSpPr>
          <p:nvPr/>
        </p:nvSpPr>
        <p:spPr>
          <a:xfrm>
            <a:off x="1292619" y="1646498"/>
            <a:ext cx="8213090" cy="152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kumimoji="1" lang="en-US" altLang="zh-CN" sz="2800" cap="all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+mj-cs"/>
                <a:sym typeface="+mn-ea"/>
              </a:rPr>
              <a:t>1.</a:t>
            </a:r>
            <a:r>
              <a:rPr kumimoji="1" lang="zh-CN" altLang="en-US" sz="2800" cap="all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+mj-cs"/>
                <a:sym typeface="+mn-ea"/>
              </a:rPr>
              <a:t>简述项目实施前面临的问题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489055" y="6419850"/>
            <a:ext cx="31686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  <a:latin typeface="微软雅黑" panose="020B0703020204020201" charset="-122"/>
                <a:ea typeface="微软雅黑" panose="020B0703020204020201" charset="-122"/>
              </a:rPr>
              <a:t>3</a:t>
            </a:r>
          </a:p>
        </p:txBody>
      </p:sp>
      <p:sp>
        <p:nvSpPr>
          <p:cNvPr id="2" name="内容占位符 2"/>
          <p:cNvSpPr>
            <a:spLocks noGrp="1"/>
          </p:cNvSpPr>
          <p:nvPr/>
        </p:nvSpPr>
        <p:spPr>
          <a:xfrm>
            <a:off x="1292619" y="2664460"/>
            <a:ext cx="8213090" cy="152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kumimoji="1" lang="en-US" altLang="zh-CN" sz="2800" cap="all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+mj-cs"/>
                <a:sym typeface="+mn-ea"/>
              </a:rPr>
              <a:t>2.</a:t>
            </a:r>
            <a:r>
              <a:rPr kumimoji="1" lang="zh-CN" altLang="en-US" sz="2800" cap="all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+mj-cs"/>
                <a:sym typeface="+mn-ea"/>
              </a:rPr>
              <a:t>分析并描述造成该问题的主要原因</a:t>
            </a:r>
          </a:p>
        </p:txBody>
      </p:sp>
      <p:sp>
        <p:nvSpPr>
          <p:cNvPr id="11" name="标题 1">
            <a:extLst>
              <a:ext uri="{FF2B5EF4-FFF2-40B4-BE49-F238E27FC236}">
                <a16:creationId xmlns:a16="http://schemas.microsoft.com/office/drawing/2014/main" id="{B1F480AA-CED1-4395-B0F9-FE2E735056B0}"/>
              </a:ext>
            </a:extLst>
          </p:cNvPr>
          <p:cNvSpPr>
            <a:spLocks noGrp="1"/>
          </p:cNvSpPr>
          <p:nvPr/>
        </p:nvSpPr>
        <p:spPr>
          <a:xfrm>
            <a:off x="748910" y="220910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85000"/>
            </a:pPr>
            <a:r>
              <a:rPr kumimoji="1" lang="zh-CN" altLang="en-US" sz="2800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</a:rPr>
              <a:t>问题描述与原因分析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>
            <a:spLocks noGrp="1"/>
          </p:cNvSpPr>
          <p:nvPr/>
        </p:nvSpPr>
        <p:spPr>
          <a:xfrm>
            <a:off x="1635125" y="1804762"/>
            <a:ext cx="9853930" cy="152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kumimoji="1" lang="en-US" altLang="zh-CN" sz="2800" cap="all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+mj-cs"/>
                <a:sym typeface="+mn-ea"/>
              </a:rPr>
              <a:t>1.</a:t>
            </a:r>
            <a:r>
              <a:rPr kumimoji="1" lang="zh-CN" altLang="en-US" sz="2800" cap="all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+mj-cs"/>
                <a:sym typeface="+mn-ea"/>
              </a:rPr>
              <a:t>阐述针对上述问题的改善方法（详细描述）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489055" y="6419850"/>
            <a:ext cx="31686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  <a:latin typeface="微软雅黑" panose="020B0703020204020201" charset="-122"/>
                <a:ea typeface="微软雅黑" panose="020B0703020204020201" charset="-122"/>
              </a:rPr>
              <a:t>4</a:t>
            </a:r>
          </a:p>
        </p:txBody>
      </p:sp>
      <p:sp>
        <p:nvSpPr>
          <p:cNvPr id="2" name="内容占位符 2"/>
          <p:cNvSpPr>
            <a:spLocks noGrp="1"/>
          </p:cNvSpPr>
          <p:nvPr/>
        </p:nvSpPr>
        <p:spPr>
          <a:xfrm>
            <a:off x="1635123" y="2797017"/>
            <a:ext cx="9716047" cy="152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kumimoji="1" lang="en-US" altLang="zh-CN" sz="2800" cap="all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+mj-cs"/>
                <a:sym typeface="+mn-ea"/>
              </a:rPr>
              <a:t>2.</a:t>
            </a:r>
            <a:r>
              <a:rPr kumimoji="1" lang="zh-CN" altLang="en-US" sz="2800" cap="all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+mj-cs"/>
                <a:sym typeface="+mn-ea"/>
              </a:rPr>
              <a:t> 实施过程：时间周期、实施范围、参与部门等</a:t>
            </a:r>
          </a:p>
        </p:txBody>
      </p:sp>
      <p:sp>
        <p:nvSpPr>
          <p:cNvPr id="11" name="内容占位符 2"/>
          <p:cNvSpPr>
            <a:spLocks noGrp="1"/>
          </p:cNvSpPr>
          <p:nvPr/>
        </p:nvSpPr>
        <p:spPr>
          <a:xfrm>
            <a:off x="1635123" y="3763780"/>
            <a:ext cx="8213090" cy="152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kumimoji="1" lang="en-US" altLang="zh-CN" sz="2800" cap="all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+mj-cs"/>
                <a:sym typeface="+mn-ea"/>
              </a:rPr>
              <a:t>3.</a:t>
            </a:r>
            <a:r>
              <a:rPr kumimoji="1" lang="zh-CN" altLang="en-US" sz="2800" cap="all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+mj-cs"/>
                <a:sym typeface="+mn-ea"/>
              </a:rPr>
              <a:t>创新亮点</a:t>
            </a:r>
          </a:p>
        </p:txBody>
      </p:sp>
      <p:sp>
        <p:nvSpPr>
          <p:cNvPr id="13" name="标题 1">
            <a:extLst>
              <a:ext uri="{FF2B5EF4-FFF2-40B4-BE49-F238E27FC236}">
                <a16:creationId xmlns:a16="http://schemas.microsoft.com/office/drawing/2014/main" id="{BDCC228F-47D8-4331-BE0B-272E2B881521}"/>
              </a:ext>
            </a:extLst>
          </p:cNvPr>
          <p:cNvSpPr>
            <a:spLocks noGrp="1"/>
          </p:cNvSpPr>
          <p:nvPr/>
        </p:nvSpPr>
        <p:spPr>
          <a:xfrm>
            <a:off x="748910" y="220910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85000"/>
            </a:pPr>
            <a:r>
              <a:rPr kumimoji="1" lang="zh-CN" altLang="en-US" sz="2800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</a:rPr>
              <a:t>改善方法与实施过程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1747393" y="89357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endParaRPr kumimoji="1" lang="zh-CN" altLang="en-US" sz="4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703020204020201" charset="-122"/>
              <a:ea typeface="微软雅黑" panose="020B0703020204020201" charset="-122"/>
              <a:cs typeface="微软雅黑" panose="020B0703020204020201" charset="-122"/>
            </a:endParaRPr>
          </a:p>
        </p:txBody>
      </p:sp>
      <p:sp>
        <p:nvSpPr>
          <p:cNvPr id="5" name="内容占位符 2"/>
          <p:cNvSpPr>
            <a:spLocks noGrp="1"/>
          </p:cNvSpPr>
          <p:nvPr/>
        </p:nvSpPr>
        <p:spPr>
          <a:xfrm>
            <a:off x="1420631" y="1974762"/>
            <a:ext cx="9625742" cy="2614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kumimoji="1" lang="zh-CN" altLang="en-US" sz="2400" cap="all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+mj-cs"/>
                <a:sym typeface="+mn-ea"/>
              </a:rPr>
              <a:t>       对比分析实施前后的数据变化，阐述社会效益和经济效益，辐射的人群以及破解哪些痛点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489055" y="6419850"/>
            <a:ext cx="31686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  <a:latin typeface="微软雅黑" panose="020B0703020204020201" charset="-122"/>
                <a:ea typeface="微软雅黑" panose="020B0703020204020201" charset="-122"/>
              </a:rPr>
              <a:t>5</a:t>
            </a:r>
          </a:p>
        </p:txBody>
      </p:sp>
      <p:sp>
        <p:nvSpPr>
          <p:cNvPr id="12" name="标题 1">
            <a:extLst>
              <a:ext uri="{FF2B5EF4-FFF2-40B4-BE49-F238E27FC236}">
                <a16:creationId xmlns:a16="http://schemas.microsoft.com/office/drawing/2014/main" id="{E34CB335-F262-40DC-B84A-3DBE85A8F6E9}"/>
              </a:ext>
            </a:extLst>
          </p:cNvPr>
          <p:cNvSpPr>
            <a:spLocks noGrp="1"/>
          </p:cNvSpPr>
          <p:nvPr/>
        </p:nvSpPr>
        <p:spPr>
          <a:xfrm>
            <a:off x="748910" y="220910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85000"/>
            </a:pPr>
            <a:r>
              <a:rPr kumimoji="1" lang="zh-CN" altLang="en-US" sz="2800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</a:rPr>
              <a:t>实施效果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1747393" y="89357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endParaRPr kumimoji="1" lang="zh-CN" altLang="en-US" sz="4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703020204020201" charset="-122"/>
              <a:ea typeface="微软雅黑" panose="020B0703020204020201" charset="-122"/>
              <a:cs typeface="微软雅黑" panose="020B0703020204020201" charset="-122"/>
              <a:sym typeface="+mn-ea"/>
            </a:endParaRPr>
          </a:p>
        </p:txBody>
      </p:sp>
      <p:sp>
        <p:nvSpPr>
          <p:cNvPr id="5" name="内容占位符 2"/>
          <p:cNvSpPr>
            <a:spLocks noGrp="1"/>
          </p:cNvSpPr>
          <p:nvPr/>
        </p:nvSpPr>
        <p:spPr>
          <a:xfrm>
            <a:off x="1557265" y="1558706"/>
            <a:ext cx="8441690" cy="152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kumimoji="1" lang="en-US" altLang="zh-CN" sz="2400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微软雅黑" panose="020B0703020204020201" charset="-122"/>
                <a:sym typeface="+mn-ea"/>
              </a:rPr>
              <a:t>1.</a:t>
            </a:r>
            <a:r>
              <a:rPr kumimoji="1" lang="zh-CN" altLang="en-US" sz="2400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微软雅黑" panose="020B0703020204020201" charset="-122"/>
                <a:sym typeface="+mn-ea"/>
              </a:rPr>
              <a:t>案例实施过程中遇到问题的思考和经验分享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489055" y="6419850"/>
            <a:ext cx="31686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  <a:latin typeface="微软雅黑" panose="020B0703020204020201" charset="-122"/>
                <a:ea typeface="微软雅黑" panose="020B0703020204020201" charset="-122"/>
              </a:rPr>
              <a:t>6</a:t>
            </a:r>
          </a:p>
        </p:txBody>
      </p:sp>
      <p:sp>
        <p:nvSpPr>
          <p:cNvPr id="2" name="内容占位符 2"/>
          <p:cNvSpPr>
            <a:spLocks noGrp="1"/>
          </p:cNvSpPr>
          <p:nvPr/>
        </p:nvSpPr>
        <p:spPr>
          <a:xfrm>
            <a:off x="1557265" y="2664460"/>
            <a:ext cx="8668385" cy="152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kumimoji="1" lang="en-US" altLang="zh-CN" sz="2400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微软雅黑" panose="020B0703020204020201" charset="-122"/>
                <a:sym typeface="+mn-ea"/>
              </a:rPr>
              <a:t>2.</a:t>
            </a:r>
            <a:r>
              <a:rPr kumimoji="1" lang="zh-CN" altLang="en-US" sz="2400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微软雅黑" panose="020B0703020204020201" charset="-122"/>
                <a:sym typeface="+mn-ea"/>
              </a:rPr>
              <a:t>该项目的下一步规划</a:t>
            </a:r>
          </a:p>
        </p:txBody>
      </p:sp>
      <p:sp>
        <p:nvSpPr>
          <p:cNvPr id="11" name="标题 1">
            <a:extLst>
              <a:ext uri="{FF2B5EF4-FFF2-40B4-BE49-F238E27FC236}">
                <a16:creationId xmlns:a16="http://schemas.microsoft.com/office/drawing/2014/main" id="{0A4CD9A9-75EF-40BA-AB4D-E29DCBF8DB47}"/>
              </a:ext>
            </a:extLst>
          </p:cNvPr>
          <p:cNvSpPr>
            <a:spLocks noGrp="1"/>
          </p:cNvSpPr>
          <p:nvPr/>
        </p:nvSpPr>
        <p:spPr>
          <a:xfrm>
            <a:off x="748910" y="220910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85000"/>
            </a:pPr>
            <a:r>
              <a:rPr kumimoji="1" lang="zh-CN" altLang="en-US" sz="2800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</a:rPr>
              <a:t>经验总结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>
            <a:spLocks noGrp="1"/>
          </p:cNvSpPr>
          <p:nvPr/>
        </p:nvSpPr>
        <p:spPr>
          <a:xfrm>
            <a:off x="1948815" y="2068108"/>
            <a:ext cx="8441690" cy="152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kumimoji="1" lang="en-US" altLang="zh-CN" sz="2400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微软雅黑" panose="020B0703020204020201" charset="-122"/>
                <a:sym typeface="+mn-ea"/>
              </a:rPr>
              <a:t>1.</a:t>
            </a:r>
            <a:r>
              <a:rPr kumimoji="1" lang="zh-CN" altLang="en-US" sz="2400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微软雅黑" panose="020B0703020204020201" charset="-122"/>
                <a:sym typeface="+mn-ea"/>
              </a:rPr>
              <a:t>推荐单位可在此模板基础上增加内容，但不得修改和删减。</a:t>
            </a:r>
          </a:p>
        </p:txBody>
      </p:sp>
      <p:sp>
        <p:nvSpPr>
          <p:cNvPr id="2" name="内容占位符 2"/>
          <p:cNvSpPr>
            <a:spLocks noGrp="1"/>
          </p:cNvSpPr>
          <p:nvPr/>
        </p:nvSpPr>
        <p:spPr>
          <a:xfrm>
            <a:off x="1948815" y="3429000"/>
            <a:ext cx="9980930" cy="152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kumimoji="1" lang="en-US" altLang="zh-CN" sz="2400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微软雅黑" panose="020B0703020204020201" charset="-122"/>
                <a:sym typeface="+mn-ea"/>
              </a:rPr>
              <a:t>2.</a:t>
            </a:r>
            <a:r>
              <a:rPr kumimoji="1" lang="zh-CN" altLang="en-US" sz="2400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微软雅黑" panose="020B0703020204020201" charset="-122"/>
                <a:sym typeface="+mn-ea"/>
              </a:rPr>
              <a:t>推荐单位报送的</a:t>
            </a:r>
            <a:r>
              <a:rPr kumimoji="1" lang="en-US" altLang="zh-CN" sz="2400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微软雅黑" panose="020B0703020204020201" charset="-122"/>
                <a:sym typeface="+mn-ea"/>
              </a:rPr>
              <a:t>PPT</a:t>
            </a:r>
            <a:r>
              <a:rPr kumimoji="1" lang="zh-CN" altLang="en-US" sz="2400" dirty="0">
                <a:solidFill>
                  <a:srgbClr val="002060"/>
                </a:solidFill>
                <a:latin typeface="微软雅黑" panose="020B0703020204020201" charset="-122"/>
                <a:ea typeface="微软雅黑" panose="020B0703020204020201" charset="-122"/>
                <a:cs typeface="微软雅黑" panose="020B0703020204020201" charset="-122"/>
                <a:sym typeface="+mn-ea"/>
              </a:rPr>
              <a:t>背景可自行设置，模板样式仅供参考。</a:t>
            </a:r>
            <a:endParaRPr kumimoji="1" lang="en-US" altLang="zh-CN" sz="2400" dirty="0">
              <a:solidFill>
                <a:srgbClr val="002060"/>
              </a:solidFill>
              <a:latin typeface="微软雅黑" panose="020B0703020204020201" charset="-122"/>
              <a:ea typeface="微软雅黑" panose="020B0703020204020201" charset="-122"/>
              <a:cs typeface="微软雅黑" panose="020B0703020204020201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kumimoji="1"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703020204020201" charset="-122"/>
              <a:ea typeface="微软雅黑" panose="020B0703020204020201" charset="-122"/>
              <a:cs typeface="微软雅黑" panose="020B0703020204020201" charset="-122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4856</TotalTime>
  <Words>197</Words>
  <Application>Microsoft Office PowerPoint</Application>
  <PresentationFormat>宽屏</PresentationFormat>
  <Paragraphs>34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微软雅黑</vt:lpstr>
      <vt:lpstr>Arial</vt:lpstr>
      <vt:lpstr>Calibri</vt:lpstr>
      <vt:lpstr>Calibri Light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longhui</dc:creator>
  <cp:lastModifiedBy>lenovo</cp:lastModifiedBy>
  <cp:revision>38</cp:revision>
  <dcterms:created xsi:type="dcterms:W3CDTF">2019-05-14T09:40:18Z</dcterms:created>
  <dcterms:modified xsi:type="dcterms:W3CDTF">2019-07-22T04:56:32Z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2052-1.0.0.1203</vt:lpwstr>
  </property>
</Properties>
</file>